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hu-HU" sz="4400" spc="-1" strike="noStrike">
                <a:latin typeface="Arial"/>
              </a:rPr>
              <a:t>Címszöveg formátumának szerkesztése</a:t>
            </a:r>
            <a:endParaRPr b="0" lang="hu-HU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latin typeface="Arial"/>
              </a:rPr>
              <a:t>Vázlatszöveg formátumának szerkesztése</a:t>
            </a:r>
            <a:endParaRPr b="0" lang="hu-H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pc="-1" strike="noStrike">
                <a:latin typeface="Arial"/>
              </a:rPr>
              <a:t>Második vázlatszint</a:t>
            </a:r>
            <a:endParaRPr b="0" lang="hu-H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400" spc="-1" strike="noStrike">
                <a:latin typeface="Arial"/>
              </a:rPr>
              <a:t>Harmadik vázlatszint</a:t>
            </a:r>
            <a:endParaRPr b="0" lang="hu-H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latin typeface="Arial"/>
              </a:rPr>
              <a:t>Negyedik vázlatszint</a:t>
            </a:r>
            <a:endParaRPr b="0" lang="hu-H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Ötödik vázlatszint</a:t>
            </a:r>
            <a:endParaRPr b="0" lang="hu-H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Hatodik vázlatszint</a:t>
            </a:r>
            <a:endParaRPr b="0" lang="hu-H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Hetedik vázlatszint</a:t>
            </a:r>
            <a:endParaRPr b="0" lang="hu-HU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/>
          <a:p>
            <a:r>
              <a:rPr b="0" lang="hu-HU" sz="1400" spc="-1" strike="noStrike">
                <a:latin typeface="Times New Roman"/>
              </a:rPr>
              <a:t>&lt;dátum/idő&gt;</a:t>
            </a:r>
            <a:endParaRPr b="0" lang="hu-HU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hu-HU" sz="1400" spc="-1" strike="noStrike">
                <a:latin typeface="Times New Roman"/>
              </a:rPr>
              <a:t>&lt;élőláb&gt;</a:t>
            </a:r>
            <a:endParaRPr b="0" lang="hu-HU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/>
          <a:p>
            <a:pPr algn="r"/>
            <a:fld id="{B70F9FD6-E128-49C0-AF76-7EDFE295C525}" type="slidenum">
              <a:rPr b="0" lang="hu-HU" sz="1400" spc="-1" strike="noStrike">
                <a:latin typeface="Times New Roman"/>
              </a:rPr>
              <a:t>&lt;szám&gt;</a:t>
            </a:fld>
            <a:endParaRPr b="0" lang="hu-H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76360" y="29592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hu-HU" sz="4400" spc="-1" strike="noStrike">
                <a:latin typeface="Arial"/>
              </a:rPr>
              <a:t>Biomed adatbázisra: loss_valid </a:t>
            </a:r>
            <a:endParaRPr b="0" lang="hu-HU" sz="4400" spc="-1" strike="noStrike">
              <a:latin typeface="Arial"/>
            </a:endParaRPr>
          </a:p>
        </p:txBody>
      </p:sp>
      <p:sp>
        <p:nvSpPr>
          <p:cNvPr id="42" name="TextShape 2"/>
          <p:cNvSpPr txBox="1"/>
          <p:nvPr/>
        </p:nvSpPr>
        <p:spPr>
          <a:xfrm>
            <a:off x="504360" y="144000"/>
            <a:ext cx="9431640" cy="5469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hu-HU" sz="3200" spc="-1" strike="noStrike">
              <a:latin typeface="Arial"/>
            </a:endParaRPr>
          </a:p>
          <a:p>
            <a:pPr algn="ctr"/>
            <a:endParaRPr b="0" lang="hu-HU" sz="3200" spc="-1" strike="noStrike">
              <a:latin typeface="Arial"/>
            </a:endParaRPr>
          </a:p>
          <a:p>
            <a:pPr algn="ctr"/>
            <a:r>
              <a:rPr b="0" lang="hu-HU" sz="3200" spc="-1" strike="noStrike">
                <a:latin typeface="Arial"/>
              </a:rPr>
              <a:t>Első fázis:</a:t>
            </a:r>
            <a:endParaRPr b="0" lang="hu-HU" sz="3200" spc="-1" strike="noStrike">
              <a:latin typeface="Arial"/>
            </a:endParaRPr>
          </a:p>
          <a:p>
            <a:pPr algn="ctr"/>
            <a:r>
              <a:rPr b="0" lang="hu-HU" sz="3200" spc="-1" strike="noStrike">
                <a:latin typeface="Arial"/>
              </a:rPr>
              <a:t> </a:t>
            </a:r>
            <a:r>
              <a:rPr b="0" lang="hu-HU" sz="3200" spc="-1" strike="noStrike">
                <a:latin typeface="Arial"/>
              </a:rPr>
              <a:t>256*256 173 slice-al, egyenkénti átlagolással(mean, std)</a:t>
            </a:r>
            <a:endParaRPr b="0" lang="hu-HU" sz="3200" spc="-1" strike="noStrike">
              <a:latin typeface="Arial"/>
            </a:endParaRPr>
          </a:p>
          <a:p>
            <a:pPr algn="ctr"/>
            <a:r>
              <a:rPr b="0" lang="hu-HU" sz="3200" spc="-1" strike="noStrike">
                <a:latin typeface="Arial"/>
                <a:ea typeface="Noto Sans CJK SC Regular"/>
              </a:rPr>
              <a:t>256*256 15 slice-al, </a:t>
            </a:r>
            <a:r>
              <a:rPr b="0" lang="hu-HU" sz="3200" spc="-1" strike="noStrike">
                <a:latin typeface="Arial"/>
              </a:rPr>
              <a:t>egyenkénti, átlagolással (mean, std)</a:t>
            </a:r>
            <a:endParaRPr b="0" lang="hu-HU" sz="3200" spc="-1" strike="noStrike">
              <a:latin typeface="Arial"/>
            </a:endParaRPr>
          </a:p>
          <a:p>
            <a:pPr algn="ctr"/>
            <a:endParaRPr b="0" lang="hu-HU" sz="3200" spc="-1" strike="noStrike">
              <a:latin typeface="Arial"/>
            </a:endParaRPr>
          </a:p>
          <a:p>
            <a:pPr algn="ctr"/>
            <a:r>
              <a:rPr b="0" lang="hu-HU" sz="3200" spc="-1" strike="noStrike">
                <a:latin typeface="Arial"/>
              </a:rPr>
              <a:t>288*288 173 slice-al, egyenkénti</a:t>
            </a:r>
            <a:endParaRPr b="0" lang="hu-HU" sz="3200" spc="-1" strike="noStrike">
              <a:latin typeface="Arial"/>
            </a:endParaRPr>
          </a:p>
          <a:p>
            <a:pPr algn="ctr"/>
            <a:r>
              <a:rPr b="0" lang="hu-HU" sz="3200" spc="-1" strike="noStrike">
                <a:latin typeface="Arial"/>
              </a:rPr>
              <a:t> </a:t>
            </a:r>
            <a:r>
              <a:rPr b="0" lang="hu-HU" sz="3200" spc="-1" strike="noStrike">
                <a:latin typeface="Arial"/>
              </a:rPr>
              <a:t>átlagolással(mean, std)</a:t>
            </a:r>
            <a:endParaRPr b="0" lang="hu-HU" sz="3200" spc="-1" strike="noStrike">
              <a:latin typeface="Arial"/>
            </a:endParaRPr>
          </a:p>
          <a:p>
            <a:pPr algn="ctr"/>
            <a:r>
              <a:rPr b="0" lang="hu-HU" sz="3200" spc="-1" strike="noStrike">
                <a:latin typeface="Arial"/>
                <a:ea typeface="Noto Sans CJK SC Regular"/>
              </a:rPr>
              <a:t>288*288 15 slice-al</a:t>
            </a:r>
            <a:r>
              <a:rPr b="0" lang="hu-HU" sz="3200" spc="-1" strike="noStrike">
                <a:latin typeface="Arial"/>
              </a:rPr>
              <a:t>, egyenkénti átlagolással (mean, std)</a:t>
            </a:r>
            <a:endParaRPr b="0" lang="hu-HU" sz="3200" spc="-1" strike="noStrike">
              <a:latin typeface="Arial"/>
            </a:endParaRPr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Table 1"/>
          <p:cNvGraphicFramePr/>
          <p:nvPr/>
        </p:nvGraphicFramePr>
        <p:xfrm>
          <a:off x="44280" y="20520"/>
          <a:ext cx="9999720" cy="5673240"/>
        </p:xfrm>
        <a:graphic>
          <a:graphicData uri="http://schemas.openxmlformats.org/drawingml/2006/table">
            <a:tbl>
              <a:tblPr/>
              <a:tblGrid>
                <a:gridCol w="2178360"/>
                <a:gridCol w="3443040"/>
                <a:gridCol w="2183400"/>
                <a:gridCol w="2195280"/>
              </a:tblGrid>
              <a:tr h="2572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  <a:ea typeface="Noto Sans CJK SC Regular"/>
                        </a:rPr>
                        <a:t>3_</a:t>
                      </a:r>
                      <a:r>
                        <a:rPr b="0" lang="hu-HU" sz="1800" spc="-1" strike="noStrike">
                          <a:latin typeface="Arial"/>
                        </a:rPr>
                        <a:t>autocontext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# of subjects: 173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Dataset partitioning: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training 154 cases (89.02%),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validation 18 cases (10.40%),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inference 1 cases (0.58%).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1628280"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scaling_percentage=(-20.0, 20.0)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random_flipping_axes= 0,1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ITER_AREA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393920"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288*288*173 slices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biomed_mr_ct_autocontext_288/models/model.ckpt-2000 iter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EVALUATION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I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pic>
        <p:nvPicPr>
          <p:cNvPr id="59" name="" descr=""/>
          <p:cNvPicPr/>
          <p:nvPr/>
        </p:nvPicPr>
        <p:blipFill>
          <a:blip r:embed="rId1"/>
          <a:srcRect l="18925" t="26852" r="50358" b="25147"/>
          <a:stretch/>
        </p:blipFill>
        <p:spPr>
          <a:xfrm>
            <a:off x="2304360" y="20520"/>
            <a:ext cx="6753960" cy="4083480"/>
          </a:xfrm>
          <a:prstGeom prst="rect">
            <a:avLst/>
          </a:prstGeom>
          <a:ln>
            <a:noFill/>
          </a:ln>
        </p:spPr>
      </p:pic>
      <p:pic>
        <p:nvPicPr>
          <p:cNvPr id="60" name="" descr=""/>
          <p:cNvPicPr/>
          <p:nvPr/>
        </p:nvPicPr>
        <p:blipFill>
          <a:blip r:embed="rId2"/>
          <a:srcRect l="63922" t="17624" r="24645" b="49142"/>
          <a:stretch/>
        </p:blipFill>
        <p:spPr>
          <a:xfrm>
            <a:off x="7128000" y="2413080"/>
            <a:ext cx="2916000" cy="328068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Shape 1"/>
          <p:cNvSpPr txBox="1"/>
          <p:nvPr/>
        </p:nvSpPr>
        <p:spPr>
          <a:xfrm>
            <a:off x="1217160" y="589320"/>
            <a:ext cx="6846840" cy="346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1800" spc="-1" strike="noStrike">
                <a:latin typeface="Arial"/>
              </a:rPr>
              <a:t>A demo model-1500 inference-e a 0Fig0012 agy CT-re….</a:t>
            </a:r>
            <a:endParaRPr b="0" lang="hu-HU" sz="1800" spc="-1" strike="noStrike">
              <a:latin typeface="Arial"/>
            </a:endParaRPr>
          </a:p>
        </p:txBody>
      </p:sp>
      <p:pic>
        <p:nvPicPr>
          <p:cNvPr id="62" name="" descr=""/>
          <p:cNvPicPr/>
          <p:nvPr/>
        </p:nvPicPr>
        <p:blipFill>
          <a:blip r:embed="rId1"/>
          <a:srcRect l="25679" t="12633" r="29315" b="31462"/>
          <a:stretch/>
        </p:blipFill>
        <p:spPr>
          <a:xfrm>
            <a:off x="5112360" y="2088360"/>
            <a:ext cx="4535640" cy="3167640"/>
          </a:xfrm>
          <a:prstGeom prst="rect">
            <a:avLst/>
          </a:prstGeom>
          <a:ln>
            <a:noFill/>
          </a:ln>
        </p:spPr>
      </p:pic>
      <p:graphicFrame>
        <p:nvGraphicFramePr>
          <p:cNvPr id="63" name="Table 2"/>
          <p:cNvGraphicFramePr/>
          <p:nvPr/>
        </p:nvGraphicFramePr>
        <p:xfrm>
          <a:off x="297720" y="1772280"/>
          <a:ext cx="4043880" cy="953640"/>
        </p:xfrm>
        <a:graphic>
          <a:graphicData uri="http://schemas.openxmlformats.org/drawingml/2006/table">
            <a:tbl>
              <a:tblPr/>
              <a:tblGrid>
                <a:gridCol w="4044240"/>
              </a:tblGrid>
              <a:tr h="477000">
                <a:tc>
                  <a:txBody>
                    <a:bodyPr lIns="90000" rIns="90000" tIns="46800" bIns="46800"/>
                    <a:p>
                      <a:r>
                        <a:rPr b="0" lang="hu-HU" sz="1800" spc="-1" strike="noStrike">
                          <a:latin typeface="Arial"/>
                        </a:rPr>
                        <a:t>rmse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77000">
                <a:tc>
                  <a:txBody>
                    <a:bodyPr lIns="90000" rIns="90000" tIns="46800" bIns="46800"/>
                    <a:p>
                      <a:r>
                        <a:rPr b="0" lang="hu-HU" sz="1800" spc="-1" strike="noStrike">
                          <a:latin typeface="Arial"/>
                        </a:rPr>
                        <a:t>0.8211932182312012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72000" y="216000"/>
            <a:ext cx="684684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1800" spc="-1" strike="noStrike">
                <a:latin typeface="Arial"/>
              </a:rPr>
              <a:t>A demo model-1500-train-2000-inference-e a 0Fig0012 agy CT-re….V2</a:t>
            </a:r>
            <a:endParaRPr b="0" lang="hu-HU" sz="1800" spc="-1" strike="noStrike">
              <a:latin typeface="Arial"/>
            </a:endParaRPr>
          </a:p>
        </p:txBody>
      </p:sp>
      <p:pic>
        <p:nvPicPr>
          <p:cNvPr id="65" name="" descr=""/>
          <p:cNvPicPr/>
          <p:nvPr/>
        </p:nvPicPr>
        <p:blipFill>
          <a:blip r:embed="rId1"/>
          <a:srcRect l="67690" t="40760" r="1593" b="7548"/>
          <a:stretch/>
        </p:blipFill>
        <p:spPr>
          <a:xfrm>
            <a:off x="144000" y="889200"/>
            <a:ext cx="6264000" cy="4078800"/>
          </a:xfrm>
          <a:prstGeom prst="rect">
            <a:avLst/>
          </a:prstGeom>
          <a:ln>
            <a:noFill/>
          </a:ln>
        </p:spPr>
      </p:pic>
      <p:pic>
        <p:nvPicPr>
          <p:cNvPr id="66" name="" descr=""/>
          <p:cNvPicPr/>
          <p:nvPr/>
        </p:nvPicPr>
        <p:blipFill>
          <a:blip r:embed="rId2"/>
          <a:srcRect l="11977" t="17599" r="75876" b="49168"/>
          <a:stretch/>
        </p:blipFill>
        <p:spPr>
          <a:xfrm>
            <a:off x="6768360" y="144000"/>
            <a:ext cx="3095640" cy="3277800"/>
          </a:xfrm>
          <a:prstGeom prst="rect">
            <a:avLst/>
          </a:prstGeom>
          <a:ln>
            <a:noFill/>
          </a:ln>
        </p:spPr>
      </p:pic>
      <p:graphicFrame>
        <p:nvGraphicFramePr>
          <p:cNvPr id="67" name="Table 2"/>
          <p:cNvGraphicFramePr/>
          <p:nvPr/>
        </p:nvGraphicFramePr>
        <p:xfrm>
          <a:off x="6624000" y="3816000"/>
          <a:ext cx="3383280" cy="1769760"/>
        </p:xfrm>
        <a:graphic>
          <a:graphicData uri="http://schemas.openxmlformats.org/drawingml/2006/table">
            <a:tbl>
              <a:tblPr/>
              <a:tblGrid>
                <a:gridCol w="1123560"/>
                <a:gridCol w="2260080"/>
              </a:tblGrid>
              <a:tr h="885240">
                <a:tc>
                  <a:txBody>
                    <a:bodyPr lIns="90000" rIns="90000" tIns="46800" bIns="46800"/>
                    <a:p>
                      <a:r>
                        <a:rPr b="0" lang="hu-HU" sz="1500" spc="-1" strike="noStrike">
                          <a:latin typeface="Arial"/>
                        </a:rPr>
                        <a:t>subject_id</a:t>
                      </a:r>
                      <a:endParaRPr b="0" lang="hu-HU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hu-HU" sz="1500" spc="-1" strike="noStrike">
                          <a:latin typeface="Arial"/>
                        </a:rPr>
                        <a:t>rmse</a:t>
                      </a:r>
                      <a:endParaRPr b="0" lang="hu-HU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884880">
                <a:tc>
                  <a:txBody>
                    <a:bodyPr lIns="90000" rIns="90000" tIns="46800" bIns="46800"/>
                    <a:p>
                      <a:r>
                        <a:rPr b="0" lang="hu-HU" sz="1500" spc="-1" strike="noStrike">
                          <a:latin typeface="Arial"/>
                        </a:rPr>
                        <a:t>0Fig0012</a:t>
                      </a:r>
                      <a:endParaRPr b="0" lang="hu-HU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/>
                    <a:p>
                      <a:r>
                        <a:rPr b="0" lang="hu-HU" sz="1500" spc="-1" strike="noStrike">
                          <a:latin typeface="Arial"/>
                        </a:rPr>
                        <a:t>0.26663443446159363</a:t>
                      </a:r>
                      <a:endParaRPr b="0" lang="hu-HU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Shape 1"/>
          <p:cNvSpPr txBox="1"/>
          <p:nvPr/>
        </p:nvSpPr>
        <p:spPr>
          <a:xfrm>
            <a:off x="72000" y="216000"/>
            <a:ext cx="684684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1800" spc="-1" strike="noStrike">
                <a:latin typeface="Arial"/>
              </a:rPr>
              <a:t>A demo model-1500-train-2000-inference-e a 0Fig0012 agy CT-re….V2</a:t>
            </a:r>
            <a:endParaRPr b="0" lang="hu-HU" sz="1800" spc="-1" strike="noStrike">
              <a:latin typeface="Arial"/>
            </a:endParaRPr>
          </a:p>
        </p:txBody>
      </p:sp>
      <p:pic>
        <p:nvPicPr>
          <p:cNvPr id="69" name="" descr=""/>
          <p:cNvPicPr/>
          <p:nvPr/>
        </p:nvPicPr>
        <p:blipFill>
          <a:blip r:embed="rId1"/>
          <a:srcRect l="67107" t="30775" r="1460" b="8305"/>
          <a:stretch/>
        </p:blipFill>
        <p:spPr>
          <a:xfrm>
            <a:off x="288360" y="936000"/>
            <a:ext cx="5471640" cy="410364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Shape 1"/>
          <p:cNvSpPr txBox="1"/>
          <p:nvPr/>
        </p:nvSpPr>
        <p:spPr>
          <a:xfrm>
            <a:off x="72000" y="216000"/>
            <a:ext cx="684684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1800" spc="-1" strike="noStrike">
                <a:latin typeface="Arial"/>
              </a:rPr>
              <a:t>A demo model-1500-biomed-4000</a:t>
            </a:r>
            <a:endParaRPr b="0" lang="hu-HU" sz="1800" spc="-1" strike="noStrike">
              <a:latin typeface="Arial"/>
            </a:endParaRPr>
          </a:p>
        </p:txBody>
      </p:sp>
      <p:pic>
        <p:nvPicPr>
          <p:cNvPr id="71" name="" descr=""/>
          <p:cNvPicPr/>
          <p:nvPr/>
        </p:nvPicPr>
        <p:blipFill>
          <a:blip r:embed="rId1"/>
          <a:srcRect l="17142" t="26826" r="53733" b="25173"/>
          <a:stretch/>
        </p:blipFill>
        <p:spPr>
          <a:xfrm>
            <a:off x="-37440" y="818280"/>
            <a:ext cx="7309440" cy="466092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" descr=""/>
          <p:cNvPicPr/>
          <p:nvPr/>
        </p:nvPicPr>
        <p:blipFill>
          <a:blip r:embed="rId1"/>
          <a:srcRect l="13941" t="19998" r="66054" b="48614"/>
          <a:stretch/>
        </p:blipFill>
        <p:spPr>
          <a:xfrm>
            <a:off x="432000" y="-94680"/>
            <a:ext cx="9288000" cy="563868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" name="Table 1"/>
          <p:cNvGraphicFramePr/>
          <p:nvPr/>
        </p:nvGraphicFramePr>
        <p:xfrm>
          <a:off x="44280" y="20520"/>
          <a:ext cx="9999720" cy="5906880"/>
        </p:xfrm>
        <a:graphic>
          <a:graphicData uri="http://schemas.openxmlformats.org/drawingml/2006/table">
            <a:tbl>
              <a:tblPr/>
              <a:tblGrid>
                <a:gridCol w="2178360"/>
                <a:gridCol w="3443040"/>
                <a:gridCol w="2183400"/>
                <a:gridCol w="2195280"/>
              </a:tblGrid>
              <a:tr h="2572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  <a:ea typeface="Noto Sans CJK SC Regular"/>
                        </a:rPr>
                        <a:t>1_</a:t>
                      </a:r>
                      <a:r>
                        <a:rPr b="0" lang="hu-HU" sz="1800" spc="-1" strike="noStrike">
                          <a:latin typeface="Arial"/>
                        </a:rPr>
                        <a:t>autocontext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Dataset partitioning: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training 12 cases (80.00%),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validation 2 cases (13.33%),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inference 1 cases (6.67%).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1628280"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sscaling_percentage=(-20.0, 20.0)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random_flipping_axes= 0,1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Iter 800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393920"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256*256*15 slices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biomed_mr_ct_autocontext_256_15/models/model.ckpt-800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pic>
        <p:nvPicPr>
          <p:cNvPr id="45" name="" descr=""/>
          <p:cNvPicPr/>
          <p:nvPr/>
        </p:nvPicPr>
        <p:blipFill>
          <a:blip r:embed="rId1"/>
          <a:srcRect l="18779" t="18141" r="71054" b="51895"/>
          <a:stretch/>
        </p:blipFill>
        <p:spPr>
          <a:xfrm>
            <a:off x="7393320" y="2736000"/>
            <a:ext cx="2650680" cy="3023640"/>
          </a:xfrm>
          <a:prstGeom prst="rect">
            <a:avLst/>
          </a:prstGeom>
          <a:ln>
            <a:noFill/>
          </a:ln>
        </p:spPr>
      </p:pic>
      <p:pic>
        <p:nvPicPr>
          <p:cNvPr id="46" name="" descr=""/>
          <p:cNvPicPr/>
          <p:nvPr/>
        </p:nvPicPr>
        <p:blipFill>
          <a:blip r:embed="rId2"/>
          <a:srcRect l="67511" t="38445" r="1771" b="8017"/>
          <a:stretch/>
        </p:blipFill>
        <p:spPr>
          <a:xfrm>
            <a:off x="2232720" y="73080"/>
            <a:ext cx="5230800" cy="352764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" name="Table 1"/>
          <p:cNvGraphicFramePr/>
          <p:nvPr/>
        </p:nvGraphicFramePr>
        <p:xfrm>
          <a:off x="44280" y="20520"/>
          <a:ext cx="9999720" cy="5906880"/>
        </p:xfrm>
        <a:graphic>
          <a:graphicData uri="http://schemas.openxmlformats.org/drawingml/2006/table">
            <a:tbl>
              <a:tblPr/>
              <a:tblGrid>
                <a:gridCol w="2178360"/>
                <a:gridCol w="3443040"/>
                <a:gridCol w="2183400"/>
                <a:gridCol w="2195280"/>
              </a:tblGrid>
              <a:tr h="2572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  <a:ea typeface="Noto Sans CJK SC Regular"/>
                        </a:rPr>
                        <a:t>1_</a:t>
                      </a:r>
                      <a:r>
                        <a:rPr b="0" lang="hu-HU" sz="1800" spc="-1" strike="noStrike">
                          <a:latin typeface="Arial"/>
                        </a:rPr>
                        <a:t>autocontext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Dataset partitioning: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training 154 cases (89.02%),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validation 18 cases (10.40%),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inference 1 cases (0.58%).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1628280"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sscaling_percentage=(-20.0, 20.0)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random_flipping_axes= 0,1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Iter 800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393920"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256*256*173 slices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biomed_mr_ct_autocontext_256/models/model.ckpt-800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pic>
        <p:nvPicPr>
          <p:cNvPr id="48" name="" descr=""/>
          <p:cNvPicPr/>
          <p:nvPr/>
        </p:nvPicPr>
        <p:blipFill>
          <a:blip r:embed="rId1"/>
          <a:srcRect l="18406" t="26822" r="53017" b="25176"/>
          <a:stretch/>
        </p:blipFill>
        <p:spPr>
          <a:xfrm>
            <a:off x="2232360" y="20520"/>
            <a:ext cx="6282720" cy="4083480"/>
          </a:xfrm>
          <a:prstGeom prst="rect">
            <a:avLst/>
          </a:prstGeom>
          <a:ln>
            <a:noFill/>
          </a:ln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" descr=""/>
          <p:cNvPicPr/>
          <p:nvPr/>
        </p:nvPicPr>
        <p:blipFill>
          <a:blip r:embed="rId1"/>
          <a:srcRect l="11084" t="21843" r="66054" b="44923"/>
          <a:stretch/>
        </p:blipFill>
        <p:spPr>
          <a:xfrm>
            <a:off x="208080" y="72360"/>
            <a:ext cx="9728280" cy="547164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" name="Table 1"/>
          <p:cNvGraphicFramePr/>
          <p:nvPr/>
        </p:nvGraphicFramePr>
        <p:xfrm>
          <a:off x="44280" y="20520"/>
          <a:ext cx="9999720" cy="5673240"/>
        </p:xfrm>
        <a:graphic>
          <a:graphicData uri="http://schemas.openxmlformats.org/drawingml/2006/table">
            <a:tbl>
              <a:tblPr/>
              <a:tblGrid>
                <a:gridCol w="2178360"/>
                <a:gridCol w="3443040"/>
                <a:gridCol w="2183400"/>
                <a:gridCol w="2195280"/>
              </a:tblGrid>
              <a:tr h="2572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  <a:ea typeface="Noto Sans CJK SC Regular"/>
                        </a:rPr>
                        <a:t>2_</a:t>
                      </a:r>
                      <a:r>
                        <a:rPr b="0" lang="hu-HU" sz="1800" spc="-1" strike="noStrike">
                          <a:latin typeface="Arial"/>
                        </a:rPr>
                        <a:t>autocontext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Dataset partitioning: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training 12 cases (80.00%),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validation 2 cases (13.33%),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inference 1 cases (6.67%).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T 0.46 / V 0.48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1628280"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scaling_percentage=(-20.0, 20.0)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random_flipping_axes= 0,1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393920"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288*288*15 slices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biomed_mr_ct_autocontext_288_15/models/model.ckpt-800 iter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pic>
        <p:nvPicPr>
          <p:cNvPr id="51" name="" descr=""/>
          <p:cNvPicPr/>
          <p:nvPr/>
        </p:nvPicPr>
        <p:blipFill>
          <a:blip r:embed="rId1"/>
          <a:srcRect l="21799" t="21843" r="66769" b="44923"/>
          <a:stretch/>
        </p:blipFill>
        <p:spPr>
          <a:xfrm>
            <a:off x="7420320" y="2664000"/>
            <a:ext cx="2623680" cy="2951640"/>
          </a:xfrm>
          <a:prstGeom prst="rect">
            <a:avLst/>
          </a:prstGeom>
          <a:ln>
            <a:noFill/>
          </a:ln>
        </p:spPr>
      </p:pic>
      <p:pic>
        <p:nvPicPr>
          <p:cNvPr id="52" name="" descr=""/>
          <p:cNvPicPr/>
          <p:nvPr/>
        </p:nvPicPr>
        <p:blipFill>
          <a:blip r:embed="rId2"/>
          <a:srcRect l="67511" t="32905" r="1771" b="8017"/>
          <a:stretch/>
        </p:blipFill>
        <p:spPr>
          <a:xfrm>
            <a:off x="2304360" y="144360"/>
            <a:ext cx="5115960" cy="380700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" name="Table 1"/>
          <p:cNvGraphicFramePr/>
          <p:nvPr/>
        </p:nvGraphicFramePr>
        <p:xfrm>
          <a:off x="44280" y="20520"/>
          <a:ext cx="9999720" cy="5906880"/>
        </p:xfrm>
        <a:graphic>
          <a:graphicData uri="http://schemas.openxmlformats.org/drawingml/2006/table">
            <a:tbl>
              <a:tblPr/>
              <a:tblGrid>
                <a:gridCol w="2178360"/>
                <a:gridCol w="3443040"/>
                <a:gridCol w="2183400"/>
                <a:gridCol w="2195280"/>
              </a:tblGrid>
              <a:tr h="2572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  <a:ea typeface="Noto Sans CJK SC Regular"/>
                        </a:rPr>
                        <a:t>2_</a:t>
                      </a:r>
                      <a:r>
                        <a:rPr b="0" lang="hu-HU" sz="1800" spc="-1" strike="noStrike">
                          <a:latin typeface="Arial"/>
                        </a:rPr>
                        <a:t>autocontext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Dataset partitioning: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training 12 cases (80.00%),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validation 2 cases (13.33%),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inference 1 cases (6.67%).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T 0.22/ V 0.25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1628280"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scaling_percentage=(-20.0, 20.0)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random_flipping_axes= 0,1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393920"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288*288*15 slices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biomed_mr_ct_autocontext_288_15/models/model.ckpt-4000 iter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EVALUATION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Inferred: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0Fig0012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RMSE =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0.20260673761367798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pic>
        <p:nvPicPr>
          <p:cNvPr id="54" name="" descr=""/>
          <p:cNvPicPr/>
          <p:nvPr/>
        </p:nvPicPr>
        <p:blipFill>
          <a:blip r:embed="rId1"/>
          <a:srcRect l="66977" t="34466" r="22174" b="32300"/>
          <a:stretch/>
        </p:blipFill>
        <p:spPr>
          <a:xfrm>
            <a:off x="7544160" y="2664000"/>
            <a:ext cx="2535840" cy="3006000"/>
          </a:xfrm>
          <a:prstGeom prst="rect">
            <a:avLst/>
          </a:prstGeom>
          <a:ln>
            <a:noFill/>
          </a:ln>
        </p:spPr>
      </p:pic>
      <p:pic>
        <p:nvPicPr>
          <p:cNvPr id="55" name="" descr=""/>
          <p:cNvPicPr/>
          <p:nvPr/>
        </p:nvPicPr>
        <p:blipFill>
          <a:blip r:embed="rId2"/>
          <a:srcRect l="67493" t="37929" r="3931" b="14070"/>
          <a:stretch/>
        </p:blipFill>
        <p:spPr>
          <a:xfrm>
            <a:off x="2232360" y="72360"/>
            <a:ext cx="5316840" cy="3455640"/>
          </a:xfrm>
          <a:prstGeom prst="rect">
            <a:avLst/>
          </a:prstGeom>
          <a:ln>
            <a:noFill/>
          </a:ln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Table 1"/>
          <p:cNvGraphicFramePr/>
          <p:nvPr/>
        </p:nvGraphicFramePr>
        <p:xfrm>
          <a:off x="44280" y="20520"/>
          <a:ext cx="9999720" cy="6418800"/>
        </p:xfrm>
        <a:graphic>
          <a:graphicData uri="http://schemas.openxmlformats.org/drawingml/2006/table">
            <a:tbl>
              <a:tblPr/>
              <a:tblGrid>
                <a:gridCol w="2178360"/>
                <a:gridCol w="3443040"/>
                <a:gridCol w="2183400"/>
                <a:gridCol w="2195280"/>
              </a:tblGrid>
              <a:tr h="2572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  <a:ea typeface="Noto Sans CJK SC Regular"/>
                        </a:rPr>
                        <a:t>2_</a:t>
                      </a:r>
                      <a:r>
                        <a:rPr b="0" lang="hu-HU" sz="1800" spc="-1" strike="noStrike">
                          <a:latin typeface="Arial"/>
                        </a:rPr>
                        <a:t>autocontext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Number of subjects 15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Dataset partitioning: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training 12 cases (80.00%),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validation 2 cases (13.33%),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hu-HU" sz="1800" spc="-1" strike="noStrike">
                          <a:latin typeface="Arial"/>
                        </a:rPr>
                        <a:t>-- inference 1 cases (6.67%).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800iter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T 0.46 / V 0.46 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1500iter: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T 0.31 / 0.36 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1628280"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scaling_percentage=(-20.0, 20.0)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random_flipping_axes= 0,1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INTER_AREA</a:t>
                      </a:r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139392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hu-HU" sz="1800" spc="-1" strike="noStrike">
                          <a:latin typeface="Arial"/>
                        </a:rPr>
                        <a:t>EVALUATION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Inferred: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0Fig0012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r>
                        <a:rPr b="0" lang="hu-HU" sz="1800" spc="-1" strike="noStrike">
                          <a:latin typeface="Arial"/>
                        </a:rPr>
                        <a:t>RMSE =</a:t>
                      </a:r>
                      <a:endParaRPr b="0" lang="hu-HU" sz="1800" spc="-1" strike="noStrike">
                        <a:latin typeface="Arial"/>
                      </a:endParaRPr>
                    </a:p>
                    <a:p>
                      <a:endParaRPr b="0" lang="hu-HU" sz="1800" spc="-1" strike="noStrike">
                        <a:latin typeface="Arial"/>
                      </a:endParaRPr>
                    </a:p>
                    <a:p>
                      <a:endParaRPr b="0" lang="hu-HU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pic>
        <p:nvPicPr>
          <p:cNvPr id="57" name="" descr=""/>
          <p:cNvPicPr/>
          <p:nvPr/>
        </p:nvPicPr>
        <p:blipFill>
          <a:blip r:embed="rId1"/>
          <a:srcRect l="67850" t="38759" r="2503" b="7703"/>
          <a:stretch/>
        </p:blipFill>
        <p:spPr>
          <a:xfrm>
            <a:off x="2304000" y="72360"/>
            <a:ext cx="5616000" cy="395964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1100</TotalTime>
  <Application>LibreOffice/6.0.6.2$Linux_X86_64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2018-10-03T10:15:35Z</dcterms:created>
  <dc:creator/>
  <dc:description/>
  <dc:language>hu-HU</dc:language>
  <cp:lastModifiedBy/>
  <dcterms:modified xsi:type="dcterms:W3CDTF">2018-10-15T18:41:36Z</dcterms:modified>
  <cp:revision>72</cp:revision>
  <dc:subject/>
  <dc:title/>
</cp:coreProperties>
</file>